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5, </a:t>
            </a:r>
            <a:r>
              <a:rPr lang="en-US" dirty="0" smtClean="0"/>
              <a:t>Lecture</a:t>
            </a:r>
            <a:r>
              <a:rPr lang="en-US" baseline="0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5:  Agency Action</a:t>
            </a:r>
            <a:endParaRPr lang="en-US" dirty="0" smtClean="0"/>
          </a:p>
          <a:p>
            <a:r>
              <a:rPr lang="en-US" dirty="0" smtClean="0"/>
              <a:t>Lecture 1:  </a:t>
            </a:r>
            <a:r>
              <a:rPr lang="en-US" dirty="0" smtClean="0"/>
              <a:t>The Administrative Procedure Act (APA)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Administrative Procedure Act (APA)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Few </a:t>
            </a:r>
            <a:r>
              <a:rPr lang="en-US" u="sng" dirty="0" smtClean="0"/>
              <a:t>effective</a:t>
            </a:r>
            <a:r>
              <a:rPr lang="en-US" dirty="0" smtClean="0"/>
              <a:t> constitutional constraints on agencies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see, e.g.,</a:t>
            </a:r>
            <a:r>
              <a:rPr lang="en-US" dirty="0" smtClean="0"/>
              <a:t> </a:t>
            </a:r>
            <a:r>
              <a:rPr lang="en-US" i="1" dirty="0" smtClean="0"/>
              <a:t>Mathews v. Eldridge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Modern Congress subject to few </a:t>
            </a:r>
            <a:r>
              <a:rPr lang="en-US" u="sng" dirty="0" smtClean="0"/>
              <a:t>effective</a:t>
            </a:r>
            <a:r>
              <a:rPr lang="en-US" dirty="0" smtClean="0"/>
              <a:t> constitutional limitations on transfer (delegation) of power to agencies (</a:t>
            </a:r>
            <a:r>
              <a:rPr lang="en-US" i="1" dirty="0" smtClean="0"/>
              <a:t>see, e.g.,</a:t>
            </a:r>
            <a:r>
              <a:rPr lang="en-US" dirty="0" smtClean="0"/>
              <a:t> </a:t>
            </a:r>
            <a:r>
              <a:rPr lang="en-US" i="1" dirty="0" err="1" smtClean="0"/>
              <a:t>Mistretta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While few constitutional constraints have practical impact on modern agency action, </a:t>
            </a:r>
            <a:r>
              <a:rPr lang="en-US" u="sng" dirty="0" smtClean="0"/>
              <a:t>statutory</a:t>
            </a:r>
            <a:r>
              <a:rPr lang="en-US" dirty="0" smtClean="0"/>
              <a:t> constraints have substantial impact</a:t>
            </a:r>
          </a:p>
          <a:p>
            <a:pPr lvl="1"/>
            <a:r>
              <a:rPr lang="en-US" dirty="0" smtClean="0"/>
              <a:t>Courts hold agencies strongly accountable to statutory constraints on agency action</a:t>
            </a:r>
          </a:p>
          <a:p>
            <a:pPr lvl="1"/>
            <a:r>
              <a:rPr lang="en-US" dirty="0" smtClean="0"/>
              <a:t>This </a:t>
            </a:r>
            <a:r>
              <a:rPr lang="en-US" u="sng" dirty="0" smtClean="0"/>
              <a:t>may</a:t>
            </a:r>
            <a:r>
              <a:rPr lang="en-US" dirty="0" smtClean="0"/>
              <a:t>, in part, be out of a desire to defer to Congress when applying constitutional limitations and maintain a common baseline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Procedure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APA is one (probably the most) common statutory constraint on agency action</a:t>
            </a:r>
          </a:p>
          <a:p>
            <a:pPr lvl="1"/>
            <a:r>
              <a:rPr lang="en-US" dirty="0" smtClean="0"/>
              <a:t>Primarily focused on agency </a:t>
            </a:r>
            <a:r>
              <a:rPr lang="en-US" u="sng" dirty="0" smtClean="0"/>
              <a:t>procedure</a:t>
            </a:r>
            <a:r>
              <a:rPr lang="en-US" dirty="0" smtClean="0"/>
              <a:t>, but can also result in having </a:t>
            </a:r>
            <a:r>
              <a:rPr lang="en-US" u="sng" dirty="0" smtClean="0"/>
              <a:t>substantive</a:t>
            </a:r>
            <a:r>
              <a:rPr lang="en-US" dirty="0" smtClean="0"/>
              <a:t> effect</a:t>
            </a:r>
          </a:p>
          <a:p>
            <a:pPr lvl="1"/>
            <a:r>
              <a:rPr lang="en-US" dirty="0" smtClean="0"/>
              <a:t>Other sources include:</a:t>
            </a:r>
          </a:p>
          <a:p>
            <a:pPr lvl="2"/>
            <a:r>
              <a:rPr lang="en-US" dirty="0" smtClean="0"/>
              <a:t>Organic statutes</a:t>
            </a:r>
          </a:p>
          <a:p>
            <a:pPr lvl="2"/>
            <a:r>
              <a:rPr lang="en-US" dirty="0" smtClean="0"/>
              <a:t>Agency regulations</a:t>
            </a:r>
          </a:p>
          <a:p>
            <a:pPr lvl="2"/>
            <a:r>
              <a:rPr lang="en-US" dirty="0" smtClean="0"/>
              <a:t>Agency practice (historical patterns)</a:t>
            </a:r>
          </a:p>
          <a:p>
            <a:pPr lvl="2"/>
            <a:r>
              <a:rPr lang="en-US" dirty="0" smtClean="0"/>
              <a:t>Presidential directives</a:t>
            </a:r>
          </a:p>
          <a:p>
            <a:pPr lvl="2"/>
            <a:r>
              <a:rPr lang="en-US" dirty="0" smtClean="0"/>
              <a:t>(obviously, also, the Constitution, but see above)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Procedure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 U.S.C. §§ 551, 553–559, 701–706</a:t>
            </a:r>
          </a:p>
          <a:p>
            <a:pPr lvl="1"/>
            <a:r>
              <a:rPr lang="en-US" dirty="0" smtClean="0"/>
              <a:t>Federal Law, passed in the mid-1900s which codifies rules of procedure governing (almost) all Federal agencies</a:t>
            </a:r>
          </a:p>
          <a:p>
            <a:r>
              <a:rPr lang="en-US" dirty="0" smtClean="0"/>
              <a:t>Includes a definition of agencies (§ 551(1)):</a:t>
            </a:r>
          </a:p>
          <a:p>
            <a:pPr lvl="1"/>
            <a:r>
              <a:rPr lang="en-US" dirty="0" smtClean="0"/>
              <a:t>“[A]</a:t>
            </a:r>
            <a:r>
              <a:rPr lang="en-US" dirty="0" err="1" smtClean="0"/>
              <a:t>gency</a:t>
            </a:r>
            <a:r>
              <a:rPr lang="en-US" dirty="0" smtClean="0"/>
              <a:t> means each authority of the Government of the United States, whether or not subject to review by another </a:t>
            </a:r>
            <a:r>
              <a:rPr lang="en-US" dirty="0" err="1" smtClean="0"/>
              <a:t>another</a:t>
            </a:r>
            <a:r>
              <a:rPr lang="en-US" dirty="0" smtClean="0"/>
              <a:t>, but does not include – ”</a:t>
            </a:r>
          </a:p>
          <a:p>
            <a:pPr lvl="2"/>
            <a:r>
              <a:rPr lang="en-US" dirty="0" smtClean="0"/>
              <a:t>Congress, the Courts, state/territorial/D.C. governments, military courts martial, military commissions, military authority during time of War (§§ 551(1)(A) – (D), (F) – (G))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Procedure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14 sections, 4 (categories) of which we discuss:</a:t>
            </a:r>
          </a:p>
          <a:p>
            <a:pPr lvl="1"/>
            <a:r>
              <a:rPr lang="en-US" dirty="0" smtClean="0"/>
              <a:t>§ 551:  definitions (covered generally)</a:t>
            </a:r>
          </a:p>
          <a:p>
            <a:pPr lvl="1"/>
            <a:r>
              <a:rPr lang="en-US" b="1" dirty="0" smtClean="0"/>
              <a:t>§ 553:  rulemaking (when agencies write rules)</a:t>
            </a:r>
          </a:p>
          <a:p>
            <a:pPr lvl="1"/>
            <a:r>
              <a:rPr lang="en-US" b="1" dirty="0" smtClean="0"/>
              <a:t>§ 554:  adjudication (when agencies enforce rules)</a:t>
            </a:r>
          </a:p>
          <a:p>
            <a:pPr lvl="1"/>
            <a:r>
              <a:rPr lang="en-US" b="1" dirty="0" smtClean="0"/>
              <a:t>§ 556-57:  requirements for “formal” proceedings</a:t>
            </a:r>
          </a:p>
          <a:p>
            <a:pPr lvl="1"/>
            <a:r>
              <a:rPr lang="en-US" dirty="0" smtClean="0"/>
              <a:t>§ 702-05:  judicial review (generally)</a:t>
            </a:r>
          </a:p>
          <a:p>
            <a:pPr lvl="1"/>
            <a:r>
              <a:rPr lang="en-US" b="1" dirty="0" smtClean="0"/>
              <a:t>§ 706:  scope/requirements for judicial review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Procedure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Divides agency action along two axes:</a:t>
            </a:r>
          </a:p>
          <a:p>
            <a:pPr lvl="1"/>
            <a:r>
              <a:rPr lang="en-US" dirty="0" smtClean="0"/>
              <a:t>Formal vs. informal</a:t>
            </a:r>
          </a:p>
          <a:p>
            <a:pPr lvl="1"/>
            <a:r>
              <a:rPr lang="en-US" dirty="0" smtClean="0"/>
              <a:t>Rulemaking vs. adjudication</a:t>
            </a:r>
          </a:p>
          <a:p>
            <a:r>
              <a:rPr lang="en-US" dirty="0" smtClean="0"/>
              <a:t>(Also, remember, includes “non-binding” agency actions that are neither strictly rulemaking nor adjudication, such as research)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Procedure Act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1457814" y="1143000"/>
            <a:ext cx="62283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49781" y="5650468"/>
            <a:ext cx="6663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(Taken </a:t>
            </a:r>
            <a:r>
              <a:rPr lang="en-US" dirty="0" smtClean="0"/>
              <a:t>from </a:t>
            </a:r>
            <a:r>
              <a:rPr lang="en-US" dirty="0" err="1" smtClean="0"/>
              <a:t>Gelhorn</a:t>
            </a:r>
            <a:r>
              <a:rPr lang="en-US" dirty="0" smtClean="0"/>
              <a:t> and </a:t>
            </a:r>
            <a:r>
              <a:rPr lang="en-US" dirty="0" err="1" smtClean="0"/>
              <a:t>Byse's</a:t>
            </a:r>
            <a:r>
              <a:rPr lang="en-US" dirty="0" smtClean="0"/>
              <a:t> Administrative Law (11th ed.), p. 52</a:t>
            </a:r>
            <a:r>
              <a:rPr lang="en-US" dirty="0" smtClean="0"/>
              <a:t>.)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Formal vs. Informal Rulemaking</a:t>
            </a:r>
          </a:p>
          <a:p>
            <a:pPr lvl="1"/>
            <a:r>
              <a:rPr lang="en-US" dirty="0" smtClean="0"/>
              <a:t>Formal rulemaking requires elaborate, trial-like procedures, and regulations adopted pursuant to formal rulemaking must be based on the evidence produced at those hearings</a:t>
            </a:r>
          </a:p>
          <a:p>
            <a:pPr lvl="2"/>
            <a:r>
              <a:rPr lang="en-US" dirty="0" smtClean="0"/>
              <a:t>Question – what does this remind you of?</a:t>
            </a:r>
          </a:p>
          <a:p>
            <a:pPr lvl="1"/>
            <a:r>
              <a:rPr lang="en-US" dirty="0" smtClean="0"/>
              <a:t>Informal rulemaking requires only three steps:</a:t>
            </a:r>
          </a:p>
          <a:p>
            <a:pPr lvl="2"/>
            <a:r>
              <a:rPr lang="en-US" dirty="0" smtClean="0"/>
              <a:t>(1) Notice of Proposed Rulemaking</a:t>
            </a:r>
          </a:p>
          <a:p>
            <a:pPr lvl="2"/>
            <a:r>
              <a:rPr lang="en-US" dirty="0" smtClean="0"/>
              <a:t>(2) Comment Period for “interested persons”</a:t>
            </a:r>
          </a:p>
          <a:p>
            <a:pPr lvl="3"/>
            <a:r>
              <a:rPr lang="en-US" dirty="0" smtClean="0"/>
              <a:t>The agency must “give </a:t>
            </a:r>
            <a:r>
              <a:rPr lang="en-US" dirty="0" smtClean="0"/>
              <a:t>interested persons an opportunity to participate in the rule making through submission </a:t>
            </a:r>
            <a:r>
              <a:rPr lang="en-US" dirty="0" smtClean="0"/>
              <a:t>of written </a:t>
            </a:r>
            <a:r>
              <a:rPr lang="en-US" dirty="0" smtClean="0"/>
              <a:t>data, views, or arguments with or without opportunity for </a:t>
            </a:r>
            <a:r>
              <a:rPr lang="en-US" dirty="0" smtClean="0"/>
              <a:t>oral presentation</a:t>
            </a:r>
            <a:r>
              <a:rPr lang="en-US" dirty="0" smtClean="0"/>
              <a:t>.” </a:t>
            </a:r>
            <a:r>
              <a:rPr lang="en-US" dirty="0" smtClean="0"/>
              <a:t>APA § </a:t>
            </a:r>
            <a:r>
              <a:rPr lang="en-US" dirty="0" smtClean="0"/>
              <a:t>553(c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dirty="0" smtClean="0"/>
              <a:t>(3) Statement of Basis and Purpose (explaining reasoning behind adoption of final rule)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 Law</Template>
  <TotalTime>341</TotalTime>
  <Words>526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Administrative Law</vt:lpstr>
      <vt:lpstr>Administrative Law</vt:lpstr>
      <vt:lpstr>Administrative Procedure Act (APA)</vt:lpstr>
      <vt:lpstr>Administrative Procedure Act</vt:lpstr>
      <vt:lpstr>Administrative Procedure Act</vt:lpstr>
      <vt:lpstr>Administrative Procedure Act</vt:lpstr>
      <vt:lpstr>Administrative Procedure Act</vt:lpstr>
      <vt:lpstr>Administrative Procedure Act</vt:lpstr>
      <vt:lpstr>Rulemaking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37</cp:revision>
  <dcterms:created xsi:type="dcterms:W3CDTF">2014-12-12T04:01:01Z</dcterms:created>
  <dcterms:modified xsi:type="dcterms:W3CDTF">2014-12-12T09:42:23Z</dcterms:modified>
</cp:coreProperties>
</file>