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427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B6243-16C6-4ECB-A9C7-0BC3E86105D8}" type="datetimeFigureOut">
              <a:rPr lang="en-US" smtClean="0"/>
              <a:pPr/>
              <a:t>12/12/2014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C8DCA-E73E-49BA-A695-C076FA16BE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B6243-16C6-4ECB-A9C7-0BC3E86105D8}" type="datetimeFigureOut">
              <a:rPr lang="en-US" smtClean="0"/>
              <a:pPr/>
              <a:t>12/12/2014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C8DCA-E73E-49BA-A695-C076FA16BE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B6243-16C6-4ECB-A9C7-0BC3E86105D8}" type="datetimeFigureOut">
              <a:rPr lang="en-US" smtClean="0"/>
              <a:pPr/>
              <a:t>12/12/2014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C8DCA-E73E-49BA-A695-C076FA16BE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457200" y="6324600"/>
            <a:ext cx="42136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Administrative Law – Professor David Thaw</a:t>
            </a:r>
            <a:endParaRPr lang="en-US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7848600" y="6324600"/>
            <a:ext cx="8034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Slide </a:t>
            </a:r>
            <a:fld id="{11C31AB8-CB78-478E-B9A9-5AD95C348CB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 userDrawn="1"/>
        </p:nvSpPr>
        <p:spPr>
          <a:xfrm>
            <a:off x="5943600" y="6324600"/>
            <a:ext cx="17188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Part </a:t>
            </a:r>
            <a:r>
              <a:rPr lang="en-US" dirty="0" smtClean="0"/>
              <a:t>5, </a:t>
            </a:r>
            <a:r>
              <a:rPr lang="en-US" dirty="0" smtClean="0"/>
              <a:t>Lecture</a:t>
            </a:r>
            <a:r>
              <a:rPr lang="en-US" baseline="0" dirty="0" smtClean="0"/>
              <a:t> 1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B6243-16C6-4ECB-A9C7-0BC3E86105D8}" type="datetimeFigureOut">
              <a:rPr lang="en-US" smtClean="0"/>
              <a:pPr/>
              <a:t>12/12/2014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C8DCA-E73E-49BA-A695-C076FA16BE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B6243-16C6-4ECB-A9C7-0BC3E86105D8}" type="datetimeFigureOut">
              <a:rPr lang="en-US" smtClean="0"/>
              <a:pPr/>
              <a:t>12/12/2014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C8DCA-E73E-49BA-A695-C076FA16BE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B6243-16C6-4ECB-A9C7-0BC3E86105D8}" type="datetimeFigureOut">
              <a:rPr lang="en-US" smtClean="0"/>
              <a:pPr/>
              <a:t>12/12/2014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C8DCA-E73E-49BA-A695-C076FA16BE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B6243-16C6-4ECB-A9C7-0BC3E86105D8}" type="datetimeFigureOut">
              <a:rPr lang="en-US" smtClean="0"/>
              <a:pPr/>
              <a:t>12/12/2014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C8DCA-E73E-49BA-A695-C076FA16BE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B6243-16C6-4ECB-A9C7-0BC3E86105D8}" type="datetimeFigureOut">
              <a:rPr lang="en-US" smtClean="0"/>
              <a:pPr/>
              <a:t>12/12/2014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C8DCA-E73E-49BA-A695-C076FA16BE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B6243-16C6-4ECB-A9C7-0BC3E86105D8}" type="datetimeFigureOut">
              <a:rPr lang="en-US" smtClean="0"/>
              <a:pPr/>
              <a:t>12/12/2014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C8DCA-E73E-49BA-A695-C076FA16BE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B6243-16C6-4ECB-A9C7-0BC3E86105D8}" type="datetimeFigureOut">
              <a:rPr lang="en-US" smtClean="0"/>
              <a:pPr/>
              <a:t>12/12/2014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C8DCA-E73E-49BA-A695-C076FA16BE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FB6243-16C6-4ECB-A9C7-0BC3E86105D8}" type="datetimeFigureOut">
              <a:rPr lang="en-US" smtClean="0"/>
              <a:pPr/>
              <a:t>12/12/2014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3C8DCA-E73E-49BA-A695-C076FA16BEE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Administrative Law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Part </a:t>
            </a:r>
            <a:r>
              <a:rPr lang="en-US" dirty="0" smtClean="0"/>
              <a:t>5:  Agency Action</a:t>
            </a:r>
            <a:endParaRPr lang="en-US" dirty="0" smtClean="0"/>
          </a:p>
          <a:p>
            <a:r>
              <a:rPr lang="en-US" dirty="0" smtClean="0"/>
              <a:t>Lecture 1:  </a:t>
            </a:r>
            <a:r>
              <a:rPr lang="en-US" dirty="0" smtClean="0"/>
              <a:t>The Administrative Procedure Act (APA)</a:t>
            </a:r>
            <a:endParaRPr lang="en-US" dirty="0"/>
          </a:p>
        </p:txBody>
      </p:sp>
      <p:pic>
        <p:nvPicPr>
          <p:cNvPr id="12290" name="Picture 2" descr="imag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81800" y="5943600"/>
            <a:ext cx="1914525" cy="685800"/>
          </a:xfrm>
          <a:prstGeom prst="rect">
            <a:avLst/>
          </a:prstGeom>
          <a:noFill/>
        </p:spPr>
      </p:pic>
      <p:pic>
        <p:nvPicPr>
          <p:cNvPr id="12292" name="Picture 4" descr="UConn.edu Homepag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6019800"/>
            <a:ext cx="1600200" cy="590551"/>
          </a:xfrm>
          <a:prstGeom prst="rect">
            <a:avLst/>
          </a:prstGeom>
          <a:noFill/>
        </p:spPr>
      </p:pic>
      <p:pic>
        <p:nvPicPr>
          <p:cNvPr id="12294" name="Picture 6" descr="UConn Law Homepag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86000" y="6210300"/>
            <a:ext cx="1876425" cy="2667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Administrative Procedure Act (APA)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534400" cy="50292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Few </a:t>
            </a:r>
            <a:r>
              <a:rPr lang="en-US" u="sng" dirty="0" smtClean="0"/>
              <a:t>effective</a:t>
            </a:r>
            <a:r>
              <a:rPr lang="en-US" dirty="0" smtClean="0"/>
              <a:t> constitutional constraints on agencies</a:t>
            </a:r>
            <a:r>
              <a:rPr lang="en-US" dirty="0"/>
              <a:t> </a:t>
            </a:r>
            <a:r>
              <a:rPr lang="en-US" dirty="0" smtClean="0"/>
              <a:t>(</a:t>
            </a:r>
            <a:r>
              <a:rPr lang="en-US" i="1" dirty="0" smtClean="0"/>
              <a:t>see, e.g.,</a:t>
            </a:r>
            <a:r>
              <a:rPr lang="en-US" dirty="0" smtClean="0"/>
              <a:t> </a:t>
            </a:r>
            <a:r>
              <a:rPr lang="en-US" i="1" dirty="0" smtClean="0"/>
              <a:t>Mathews v. Eldridge</a:t>
            </a:r>
            <a:r>
              <a:rPr lang="en-US" dirty="0" smtClean="0"/>
              <a:t>)</a:t>
            </a:r>
          </a:p>
          <a:p>
            <a:r>
              <a:rPr lang="en-US" dirty="0" smtClean="0"/>
              <a:t>Modern Congress subject to few </a:t>
            </a:r>
            <a:r>
              <a:rPr lang="en-US" u="sng" dirty="0" smtClean="0"/>
              <a:t>effective</a:t>
            </a:r>
            <a:r>
              <a:rPr lang="en-US" dirty="0" smtClean="0"/>
              <a:t> constitutional limitations on transfer (delegation) of power to agencies (</a:t>
            </a:r>
            <a:r>
              <a:rPr lang="en-US" i="1" dirty="0" smtClean="0"/>
              <a:t>see, e.g.,</a:t>
            </a:r>
            <a:r>
              <a:rPr lang="en-US" dirty="0" smtClean="0"/>
              <a:t> </a:t>
            </a:r>
            <a:r>
              <a:rPr lang="en-US" i="1" dirty="0" err="1" smtClean="0"/>
              <a:t>Mistretta</a:t>
            </a:r>
            <a:r>
              <a:rPr lang="en-US" dirty="0" smtClean="0"/>
              <a:t>)</a:t>
            </a:r>
          </a:p>
          <a:p>
            <a:r>
              <a:rPr lang="en-US" dirty="0" smtClean="0"/>
              <a:t>While few constitutional constraints have practical impact on modern agency action, </a:t>
            </a:r>
            <a:r>
              <a:rPr lang="en-US" u="sng" dirty="0" smtClean="0"/>
              <a:t>statutory</a:t>
            </a:r>
            <a:r>
              <a:rPr lang="en-US" dirty="0" smtClean="0"/>
              <a:t> constraints have substantial impact</a:t>
            </a:r>
          </a:p>
          <a:p>
            <a:pPr lvl="1"/>
            <a:r>
              <a:rPr lang="en-US" dirty="0" smtClean="0"/>
              <a:t>Courts hold agencies strongly accountable to statutory constraints on agency action</a:t>
            </a:r>
          </a:p>
          <a:p>
            <a:pPr lvl="1"/>
            <a:r>
              <a:rPr lang="en-US" dirty="0" smtClean="0"/>
              <a:t>This </a:t>
            </a:r>
            <a:r>
              <a:rPr lang="en-US" u="sng" dirty="0" smtClean="0"/>
              <a:t>may</a:t>
            </a:r>
            <a:r>
              <a:rPr lang="en-US" dirty="0" smtClean="0"/>
              <a:t>, in part, be out of a desire to defer to Congress when applying constitutional limitations and maintain a common baseline</a:t>
            </a:r>
            <a:endParaRPr lang="en-US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Administrative Procedure 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APA is one (probably the most) common statutory constraint on agency action</a:t>
            </a:r>
          </a:p>
          <a:p>
            <a:pPr lvl="1"/>
            <a:r>
              <a:rPr lang="en-US" dirty="0" smtClean="0"/>
              <a:t>Primarily focused on agency </a:t>
            </a:r>
            <a:r>
              <a:rPr lang="en-US" u="sng" dirty="0" smtClean="0"/>
              <a:t>procedure</a:t>
            </a:r>
            <a:r>
              <a:rPr lang="en-US" dirty="0" smtClean="0"/>
              <a:t>, but can also result in having </a:t>
            </a:r>
            <a:r>
              <a:rPr lang="en-US" u="sng" dirty="0" smtClean="0"/>
              <a:t>substantive</a:t>
            </a:r>
            <a:r>
              <a:rPr lang="en-US" dirty="0" smtClean="0"/>
              <a:t> effect</a:t>
            </a:r>
          </a:p>
          <a:p>
            <a:pPr lvl="1"/>
            <a:r>
              <a:rPr lang="en-US" dirty="0" smtClean="0"/>
              <a:t>Other sources include:</a:t>
            </a:r>
          </a:p>
          <a:p>
            <a:pPr lvl="2"/>
            <a:r>
              <a:rPr lang="en-US" dirty="0" smtClean="0"/>
              <a:t>Organic statutes</a:t>
            </a:r>
          </a:p>
          <a:p>
            <a:pPr lvl="2"/>
            <a:r>
              <a:rPr lang="en-US" dirty="0" smtClean="0"/>
              <a:t>Agency regulations</a:t>
            </a:r>
          </a:p>
          <a:p>
            <a:pPr lvl="2"/>
            <a:r>
              <a:rPr lang="en-US" dirty="0" smtClean="0"/>
              <a:t>Agency practice (historical patterns)</a:t>
            </a:r>
          </a:p>
          <a:p>
            <a:pPr lvl="2"/>
            <a:r>
              <a:rPr lang="en-US" dirty="0" smtClean="0"/>
              <a:t>Presidential directives</a:t>
            </a:r>
          </a:p>
          <a:p>
            <a:pPr lvl="2"/>
            <a:r>
              <a:rPr lang="en-US" dirty="0" smtClean="0"/>
              <a:t>(obviously, also, the Constitution, but see above)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Administrative Procedure 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5 U.S.C. §§ 551, 553–559, 701–706</a:t>
            </a:r>
          </a:p>
          <a:p>
            <a:pPr lvl="1"/>
            <a:r>
              <a:rPr lang="en-US" dirty="0" smtClean="0"/>
              <a:t>Federal Law, passed in the mid-1900s which codifies rules of procedure governing (almost) all Federal agencies</a:t>
            </a:r>
          </a:p>
          <a:p>
            <a:r>
              <a:rPr lang="en-US" dirty="0" smtClean="0"/>
              <a:t>Includes a definition of agencies (§ 551(1)):</a:t>
            </a:r>
          </a:p>
          <a:p>
            <a:pPr lvl="1"/>
            <a:r>
              <a:rPr lang="en-US" dirty="0" smtClean="0"/>
              <a:t>“[A]</a:t>
            </a:r>
            <a:r>
              <a:rPr lang="en-US" dirty="0" err="1" smtClean="0"/>
              <a:t>gency</a:t>
            </a:r>
            <a:r>
              <a:rPr lang="en-US" dirty="0" smtClean="0"/>
              <a:t> means each authority of the Government of the United States, whether or not subject to review by another </a:t>
            </a:r>
            <a:r>
              <a:rPr lang="en-US" dirty="0" err="1" smtClean="0"/>
              <a:t>another</a:t>
            </a:r>
            <a:r>
              <a:rPr lang="en-US" dirty="0" smtClean="0"/>
              <a:t>, but does not include – ”</a:t>
            </a:r>
          </a:p>
          <a:p>
            <a:pPr lvl="2"/>
            <a:r>
              <a:rPr lang="en-US" dirty="0" smtClean="0"/>
              <a:t>Congress, the Courts, state/territorial/D.C. governments, military courts martial, military commissions, military authority during time of War (§§ 551(1)(A) – (D), (F) – (G))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Administrative Procedure 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14 sections, 4 (categories) of which we discuss:</a:t>
            </a:r>
          </a:p>
          <a:p>
            <a:pPr lvl="1"/>
            <a:r>
              <a:rPr lang="en-US" dirty="0" smtClean="0"/>
              <a:t>§ 551:  definitions (covered generally)</a:t>
            </a:r>
          </a:p>
          <a:p>
            <a:pPr lvl="1"/>
            <a:r>
              <a:rPr lang="en-US" b="1" dirty="0" smtClean="0"/>
              <a:t>§ 553:  rulemaking (when agencies write rules)</a:t>
            </a:r>
          </a:p>
          <a:p>
            <a:pPr lvl="1"/>
            <a:r>
              <a:rPr lang="en-US" b="1" dirty="0" smtClean="0"/>
              <a:t>§ 554:  adjudication (when agencies enforce rules)</a:t>
            </a:r>
          </a:p>
          <a:p>
            <a:pPr lvl="1"/>
            <a:r>
              <a:rPr lang="en-US" b="1" dirty="0" smtClean="0"/>
              <a:t>§ 556-57:  requirements for “formal” proceedings</a:t>
            </a:r>
          </a:p>
          <a:p>
            <a:pPr lvl="1"/>
            <a:r>
              <a:rPr lang="en-US" dirty="0" smtClean="0"/>
              <a:t>§ 702-05:  judicial review (generally)</a:t>
            </a:r>
          </a:p>
          <a:p>
            <a:pPr lvl="1"/>
            <a:r>
              <a:rPr lang="en-US" b="1" dirty="0" smtClean="0"/>
              <a:t>§ 706:  scope/requirements for judicial review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Administrative Procedure 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Divides agency action along two axes:</a:t>
            </a:r>
          </a:p>
          <a:p>
            <a:pPr lvl="1"/>
            <a:r>
              <a:rPr lang="en-US" dirty="0" smtClean="0"/>
              <a:t>Formal vs. informal</a:t>
            </a:r>
          </a:p>
          <a:p>
            <a:pPr lvl="1"/>
            <a:r>
              <a:rPr lang="en-US" dirty="0" smtClean="0"/>
              <a:t>Rulemaking vs. adjudication</a:t>
            </a:r>
          </a:p>
          <a:p>
            <a:r>
              <a:rPr lang="en-US" dirty="0" smtClean="0"/>
              <a:t>(Also, remember, includes “non-binding” agency actions that are neither strictly rulemaking nor adjudication, such as research)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Administrative Procedure Act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 rot="-60000">
            <a:off x="1457814" y="1143000"/>
            <a:ext cx="6228371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1249781" y="5650468"/>
            <a:ext cx="66636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(Taken </a:t>
            </a:r>
            <a:r>
              <a:rPr lang="en-US" dirty="0" smtClean="0"/>
              <a:t>from </a:t>
            </a:r>
            <a:r>
              <a:rPr lang="en-US" dirty="0" err="1" smtClean="0"/>
              <a:t>Gelhorn</a:t>
            </a:r>
            <a:r>
              <a:rPr lang="en-US" dirty="0" smtClean="0"/>
              <a:t> and </a:t>
            </a:r>
            <a:r>
              <a:rPr lang="en-US" dirty="0" err="1" smtClean="0"/>
              <a:t>Byse's</a:t>
            </a:r>
            <a:r>
              <a:rPr lang="en-US" dirty="0" smtClean="0"/>
              <a:t> Administrative Law (11th ed.), p. 52</a:t>
            </a:r>
            <a:r>
              <a:rPr lang="en-US" dirty="0" smtClean="0"/>
              <a:t>.)</a:t>
            </a:r>
            <a:endParaRPr lang="en-US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Rulemaking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8768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Formal vs. Informal Rulemaking</a:t>
            </a:r>
          </a:p>
          <a:p>
            <a:pPr lvl="1"/>
            <a:r>
              <a:rPr lang="en-US" dirty="0" smtClean="0"/>
              <a:t>Formal rulemaking requires elaborate, trial-like procedures, and regulations adopted pursuant to formal rulemaking must be based on the evidence produced at those hearings</a:t>
            </a:r>
          </a:p>
          <a:p>
            <a:pPr lvl="2"/>
            <a:r>
              <a:rPr lang="en-US" dirty="0" smtClean="0"/>
              <a:t>Question – what does this remind you of?</a:t>
            </a:r>
          </a:p>
          <a:p>
            <a:pPr lvl="1"/>
            <a:r>
              <a:rPr lang="en-US" dirty="0" smtClean="0"/>
              <a:t>Informal rulemaking requires only three steps:</a:t>
            </a:r>
          </a:p>
          <a:p>
            <a:pPr lvl="2"/>
            <a:r>
              <a:rPr lang="en-US" dirty="0" smtClean="0"/>
              <a:t>(1) Notice of Proposed Rulemaking</a:t>
            </a:r>
          </a:p>
          <a:p>
            <a:pPr lvl="2"/>
            <a:r>
              <a:rPr lang="en-US" dirty="0" smtClean="0"/>
              <a:t>(2) Comment Period for “interested persons”</a:t>
            </a:r>
          </a:p>
          <a:p>
            <a:pPr lvl="3"/>
            <a:r>
              <a:rPr lang="en-US" dirty="0" smtClean="0"/>
              <a:t>The agency must “give </a:t>
            </a:r>
            <a:r>
              <a:rPr lang="en-US" dirty="0" smtClean="0"/>
              <a:t>interested persons an opportunity to participate in the rule making through submission </a:t>
            </a:r>
            <a:r>
              <a:rPr lang="en-US" dirty="0" smtClean="0"/>
              <a:t>of written </a:t>
            </a:r>
            <a:r>
              <a:rPr lang="en-US" dirty="0" smtClean="0"/>
              <a:t>data, views, or arguments with or without opportunity for </a:t>
            </a:r>
            <a:r>
              <a:rPr lang="en-US" dirty="0" smtClean="0"/>
              <a:t>oral presentation</a:t>
            </a:r>
            <a:r>
              <a:rPr lang="en-US" dirty="0" smtClean="0"/>
              <a:t>.” </a:t>
            </a:r>
            <a:r>
              <a:rPr lang="en-US" dirty="0" smtClean="0"/>
              <a:t>APA § </a:t>
            </a:r>
            <a:r>
              <a:rPr lang="en-US" dirty="0" smtClean="0"/>
              <a:t>553(c</a:t>
            </a:r>
            <a:r>
              <a:rPr lang="en-US" dirty="0" smtClean="0"/>
              <a:t>)</a:t>
            </a:r>
            <a:endParaRPr lang="en-US" dirty="0" smtClean="0"/>
          </a:p>
          <a:p>
            <a:pPr lvl="2"/>
            <a:r>
              <a:rPr lang="en-US" dirty="0" smtClean="0"/>
              <a:t>(3) Statement of Basis and Purpose (explaining reasoning behind adoption of final rule)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Administrative Law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Administrative Law</Template>
  <TotalTime>341</TotalTime>
  <Words>526</Words>
  <Application>Microsoft Office PowerPoint</Application>
  <PresentationFormat>On-screen Show (4:3)</PresentationFormat>
  <Paragraphs>48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Administrative Law</vt:lpstr>
      <vt:lpstr>Administrative Law</vt:lpstr>
      <vt:lpstr>Administrative Procedure Act (APA)</vt:lpstr>
      <vt:lpstr>Administrative Procedure Act</vt:lpstr>
      <vt:lpstr>Administrative Procedure Act</vt:lpstr>
      <vt:lpstr>Administrative Procedure Act</vt:lpstr>
      <vt:lpstr>Administrative Procedure Act</vt:lpstr>
      <vt:lpstr>Administrative Procedure Act</vt:lpstr>
      <vt:lpstr>Rulemaking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Administrative Law</dc:title>
  <dc:creator>David Thaw</dc:creator>
  <cp:lastModifiedBy>David Thaw</cp:lastModifiedBy>
  <cp:revision>37</cp:revision>
  <dcterms:created xsi:type="dcterms:W3CDTF">2014-12-12T04:01:01Z</dcterms:created>
  <dcterms:modified xsi:type="dcterms:W3CDTF">2014-12-12T09:42:23Z</dcterms:modified>
</cp:coreProperties>
</file>